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6" r:id="rId8"/>
    <p:sldId id="262" r:id="rId9"/>
    <p:sldId id="263" r:id="rId10"/>
    <p:sldId id="267" r:id="rId11"/>
    <p:sldId id="264" r:id="rId12"/>
    <p:sldId id="265" r:id="rId1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404"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15BFECEA-67E7-43BB-BDE9-8AADA26EBE9F}" type="datetimeFigureOut">
              <a:rPr lang="es-CO" smtClean="0"/>
              <a:t>21/01/2019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7608D8F-FABF-45B8-B734-0B02B3B19B99}" type="slidenum">
              <a:rPr lang="es-CO" smtClean="0"/>
              <a:t>‹Nº›</a:t>
            </a:fld>
            <a:endParaRPr lang="es-CO"/>
          </a:p>
        </p:txBody>
      </p:sp>
    </p:spTree>
    <p:extLst>
      <p:ext uri="{BB962C8B-B14F-4D97-AF65-F5344CB8AC3E}">
        <p14:creationId xmlns:p14="http://schemas.microsoft.com/office/powerpoint/2010/main" val="252483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5BFECEA-67E7-43BB-BDE9-8AADA26EBE9F}" type="datetimeFigureOut">
              <a:rPr lang="es-CO" smtClean="0"/>
              <a:t>21/01/2019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7608D8F-FABF-45B8-B734-0B02B3B19B99}" type="slidenum">
              <a:rPr lang="es-CO" smtClean="0"/>
              <a:t>‹Nº›</a:t>
            </a:fld>
            <a:endParaRPr lang="es-CO"/>
          </a:p>
        </p:txBody>
      </p:sp>
    </p:spTree>
    <p:extLst>
      <p:ext uri="{BB962C8B-B14F-4D97-AF65-F5344CB8AC3E}">
        <p14:creationId xmlns:p14="http://schemas.microsoft.com/office/powerpoint/2010/main" val="2226654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15BFECEA-67E7-43BB-BDE9-8AADA26EBE9F}" type="datetimeFigureOut">
              <a:rPr lang="es-CO" smtClean="0"/>
              <a:t>21/01/2019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7608D8F-FABF-45B8-B734-0B02B3B19B99}" type="slidenum">
              <a:rPr lang="es-CO" smtClean="0"/>
              <a:t>‹Nº›</a:t>
            </a:fld>
            <a:endParaRPr lang="es-CO"/>
          </a:p>
        </p:txBody>
      </p:sp>
    </p:spTree>
    <p:extLst>
      <p:ext uri="{BB962C8B-B14F-4D97-AF65-F5344CB8AC3E}">
        <p14:creationId xmlns:p14="http://schemas.microsoft.com/office/powerpoint/2010/main" val="221859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5BFECEA-67E7-43BB-BDE9-8AADA26EBE9F}" type="datetimeFigureOut">
              <a:rPr lang="es-CO" smtClean="0"/>
              <a:t>21/01/2019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7608D8F-FABF-45B8-B734-0B02B3B19B99}" type="slidenum">
              <a:rPr lang="es-CO" smtClean="0"/>
              <a:t>‹Nº›</a:t>
            </a:fld>
            <a:endParaRPr lang="es-CO"/>
          </a:p>
        </p:txBody>
      </p:sp>
    </p:spTree>
    <p:extLst>
      <p:ext uri="{BB962C8B-B14F-4D97-AF65-F5344CB8AC3E}">
        <p14:creationId xmlns:p14="http://schemas.microsoft.com/office/powerpoint/2010/main" val="145143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5BFECEA-67E7-43BB-BDE9-8AADA26EBE9F}" type="datetimeFigureOut">
              <a:rPr lang="es-CO" smtClean="0"/>
              <a:t>21/01/2019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7608D8F-FABF-45B8-B734-0B02B3B19B99}" type="slidenum">
              <a:rPr lang="es-CO" smtClean="0"/>
              <a:t>‹Nº›</a:t>
            </a:fld>
            <a:endParaRPr lang="es-CO"/>
          </a:p>
        </p:txBody>
      </p:sp>
    </p:spTree>
    <p:extLst>
      <p:ext uri="{BB962C8B-B14F-4D97-AF65-F5344CB8AC3E}">
        <p14:creationId xmlns:p14="http://schemas.microsoft.com/office/powerpoint/2010/main" val="494498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5BFECEA-67E7-43BB-BDE9-8AADA26EBE9F}" type="datetimeFigureOut">
              <a:rPr lang="es-CO" smtClean="0"/>
              <a:t>21/01/2019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7608D8F-FABF-45B8-B734-0B02B3B19B99}" type="slidenum">
              <a:rPr lang="es-CO" smtClean="0"/>
              <a:t>‹Nº›</a:t>
            </a:fld>
            <a:endParaRPr lang="es-CO"/>
          </a:p>
        </p:txBody>
      </p:sp>
    </p:spTree>
    <p:extLst>
      <p:ext uri="{BB962C8B-B14F-4D97-AF65-F5344CB8AC3E}">
        <p14:creationId xmlns:p14="http://schemas.microsoft.com/office/powerpoint/2010/main" val="678298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5BFECEA-67E7-43BB-BDE9-8AADA26EBE9F}" type="datetimeFigureOut">
              <a:rPr lang="es-CO" smtClean="0"/>
              <a:t>21/01/2019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7608D8F-FABF-45B8-B734-0B02B3B19B99}" type="slidenum">
              <a:rPr lang="es-CO" smtClean="0"/>
              <a:t>‹Nº›</a:t>
            </a:fld>
            <a:endParaRPr lang="es-CO"/>
          </a:p>
        </p:txBody>
      </p:sp>
    </p:spTree>
    <p:extLst>
      <p:ext uri="{BB962C8B-B14F-4D97-AF65-F5344CB8AC3E}">
        <p14:creationId xmlns:p14="http://schemas.microsoft.com/office/powerpoint/2010/main" val="1264569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15BFECEA-67E7-43BB-BDE9-8AADA26EBE9F}" type="datetimeFigureOut">
              <a:rPr lang="es-CO" smtClean="0"/>
              <a:t>21/01/2019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7608D8F-FABF-45B8-B734-0B02B3B19B99}" type="slidenum">
              <a:rPr lang="es-CO" smtClean="0"/>
              <a:t>‹Nº›</a:t>
            </a:fld>
            <a:endParaRPr lang="es-CO"/>
          </a:p>
        </p:txBody>
      </p:sp>
    </p:spTree>
    <p:extLst>
      <p:ext uri="{BB962C8B-B14F-4D97-AF65-F5344CB8AC3E}">
        <p14:creationId xmlns:p14="http://schemas.microsoft.com/office/powerpoint/2010/main" val="28732039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15BFECEA-67E7-43BB-BDE9-8AADA26EBE9F}" type="datetimeFigureOut">
              <a:rPr lang="es-CO" smtClean="0"/>
              <a:t>21/01/2019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7608D8F-FABF-45B8-B734-0B02B3B19B99}" type="slidenum">
              <a:rPr lang="es-CO" smtClean="0"/>
              <a:t>‹Nº›</a:t>
            </a:fld>
            <a:endParaRPr lang="es-CO"/>
          </a:p>
        </p:txBody>
      </p:sp>
    </p:spTree>
    <p:extLst>
      <p:ext uri="{BB962C8B-B14F-4D97-AF65-F5344CB8AC3E}">
        <p14:creationId xmlns:p14="http://schemas.microsoft.com/office/powerpoint/2010/main" val="1588766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5BFECEA-67E7-43BB-BDE9-8AADA26EBE9F}" type="datetimeFigureOut">
              <a:rPr lang="es-CO" smtClean="0"/>
              <a:t>21/01/2019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7608D8F-FABF-45B8-B734-0B02B3B19B99}" type="slidenum">
              <a:rPr lang="es-CO" smtClean="0"/>
              <a:t>‹Nº›</a:t>
            </a:fld>
            <a:endParaRPr lang="es-CO"/>
          </a:p>
        </p:txBody>
      </p:sp>
    </p:spTree>
    <p:extLst>
      <p:ext uri="{BB962C8B-B14F-4D97-AF65-F5344CB8AC3E}">
        <p14:creationId xmlns:p14="http://schemas.microsoft.com/office/powerpoint/2010/main" val="528364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5BFECEA-67E7-43BB-BDE9-8AADA26EBE9F}" type="datetimeFigureOut">
              <a:rPr lang="es-CO" smtClean="0"/>
              <a:t>21/01/2019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7608D8F-FABF-45B8-B734-0B02B3B19B99}" type="slidenum">
              <a:rPr lang="es-CO" smtClean="0"/>
              <a:t>‹Nº›</a:t>
            </a:fld>
            <a:endParaRPr lang="es-CO"/>
          </a:p>
        </p:txBody>
      </p:sp>
    </p:spTree>
    <p:extLst>
      <p:ext uri="{BB962C8B-B14F-4D97-AF65-F5344CB8AC3E}">
        <p14:creationId xmlns:p14="http://schemas.microsoft.com/office/powerpoint/2010/main" val="36949064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03905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56222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16031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58358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05144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05993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19298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92481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22285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0087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8084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FECEA-67E7-43BB-BDE9-8AADA26EBE9F}" type="datetimeFigureOut">
              <a:rPr lang="es-CO" smtClean="0"/>
              <a:t>21/01/2019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608D8F-FABF-45B8-B734-0B02B3B19B99}" type="slidenum">
              <a:rPr lang="es-CO" smtClean="0"/>
              <a:t>‹Nº›</a:t>
            </a:fld>
            <a:endParaRPr lang="es-CO"/>
          </a:p>
        </p:txBody>
      </p:sp>
    </p:spTree>
    <p:extLst>
      <p:ext uri="{BB962C8B-B14F-4D97-AF65-F5344CB8AC3E}">
        <p14:creationId xmlns:p14="http://schemas.microsoft.com/office/powerpoint/2010/main" val="41068066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78305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4589" y="224589"/>
            <a:ext cx="11758864" cy="6400800"/>
          </a:xfrm>
          <a:solidFill>
            <a:schemeClr val="bg2"/>
          </a:solidFill>
        </p:spPr>
        <p:txBody>
          <a:bodyPr>
            <a:normAutofit fontScale="92500" lnSpcReduction="20000"/>
          </a:bodyPr>
          <a:lstStyle/>
          <a:p>
            <a:pPr marL="0" indent="0">
              <a:buNone/>
            </a:pPr>
            <a:r>
              <a:rPr lang="es-CO" sz="3500" b="1" i="1" dirty="0" smtClean="0"/>
              <a:t>UN LLAMADO CORDIAL A TODOS MIS HERMANOS EN LA FE DE TODO EL MUNDO, Y LOS QUE LEEN ESTE MENSAJE.</a:t>
            </a:r>
          </a:p>
          <a:p>
            <a:r>
              <a:rPr lang="es-CO" dirty="0" smtClean="0">
                <a:solidFill>
                  <a:srgbClr val="FF0000"/>
                </a:solidFill>
              </a:rPr>
              <a:t>Salmo </a:t>
            </a:r>
            <a:r>
              <a:rPr lang="es-CO" dirty="0" smtClean="0">
                <a:solidFill>
                  <a:srgbClr val="FF0000"/>
                </a:solidFill>
              </a:rPr>
              <a:t>90:4</a:t>
            </a:r>
            <a:r>
              <a:rPr lang="es-CO" dirty="0"/>
              <a:t>, dice</a:t>
            </a:r>
            <a:r>
              <a:rPr lang="es-CO" dirty="0" smtClean="0"/>
              <a:t>: “</a:t>
            </a:r>
            <a:r>
              <a:rPr lang="es-CO" b="1" dirty="0" smtClean="0"/>
              <a:t>Porque </a:t>
            </a:r>
            <a:r>
              <a:rPr lang="es-CO" b="1" dirty="0"/>
              <a:t>mil años delante de tus ojos Son como el día de ayer, que </a:t>
            </a:r>
            <a:r>
              <a:rPr lang="es-CO" b="1" dirty="0" smtClean="0"/>
              <a:t>pasó</a:t>
            </a:r>
            <a:r>
              <a:rPr lang="es-CO" dirty="0" smtClean="0"/>
              <a:t>”. Por ende, </a:t>
            </a:r>
            <a:r>
              <a:rPr lang="es-CO" dirty="0" smtClean="0"/>
              <a:t>como lo dice Moisés, aquí, </a:t>
            </a:r>
            <a:r>
              <a:rPr lang="es-CO" u="sng" dirty="0" smtClean="0"/>
              <a:t>cada </a:t>
            </a:r>
            <a:r>
              <a:rPr lang="es-CO" u="sng" dirty="0" smtClean="0"/>
              <a:t>día de la semana de la creación representa 1000 años.  </a:t>
            </a:r>
          </a:p>
          <a:p>
            <a:pPr marL="0" indent="0">
              <a:buNone/>
            </a:pPr>
            <a:endParaRPr lang="es-CO" sz="3500" b="1" u="sng" dirty="0" smtClean="0"/>
          </a:p>
          <a:p>
            <a:pPr marL="0" indent="0">
              <a:buNone/>
            </a:pPr>
            <a:r>
              <a:rPr lang="es-CO" sz="3500" b="1" u="sng" dirty="0" smtClean="0"/>
              <a:t>Seis días = 6000 años. </a:t>
            </a:r>
            <a:endParaRPr lang="es-CO" sz="3500" b="1" u="sng" dirty="0"/>
          </a:p>
          <a:p>
            <a:r>
              <a:rPr lang="es-CO" dirty="0" smtClean="0"/>
              <a:t>Dios dividió </a:t>
            </a:r>
            <a:r>
              <a:rPr lang="es-CO" dirty="0"/>
              <a:t>los 6000 años </a:t>
            </a:r>
            <a:r>
              <a:rPr lang="es-CO" dirty="0" smtClean="0"/>
              <a:t>en </a:t>
            </a:r>
            <a:r>
              <a:rPr lang="es-CO" dirty="0"/>
              <a:t>dos periodos de tiempo:</a:t>
            </a:r>
          </a:p>
          <a:p>
            <a:r>
              <a:rPr lang="es-CO" dirty="0"/>
              <a:t>1). Desde el primer sacrificio en el Edén, hasta la muerte de Cristo en el Calvario en el año 31, 4000 años.</a:t>
            </a:r>
          </a:p>
          <a:p>
            <a:r>
              <a:rPr lang="es-CO" dirty="0"/>
              <a:t>2). Desde el año 31 en adelante 2000 años.  Así pues, la fecha del cumplimiento de la profecía está implícita en ella misma, ¿ cuanto suma 31 más 2000?</a:t>
            </a:r>
          </a:p>
          <a:p>
            <a:endParaRPr lang="es-CO" dirty="0"/>
          </a:p>
          <a:p>
            <a:r>
              <a:rPr lang="es-CO" dirty="0"/>
              <a:t>Así pues, queda </a:t>
            </a:r>
            <a:r>
              <a:rPr lang="es-CO" dirty="0" smtClean="0"/>
              <a:t>claro, </a:t>
            </a:r>
            <a:r>
              <a:rPr lang="es-CO" dirty="0"/>
              <a:t>que </a:t>
            </a:r>
            <a:r>
              <a:rPr lang="es-CO" dirty="0" smtClean="0"/>
              <a:t>la fecha de su cumplimiento está IMPLÍCITA en la misma profecía, revelada por el Espíritu Santo, en 1858, y escrita por la profeta de Dios, EGW, tal como le fue </a:t>
            </a:r>
            <a:r>
              <a:rPr lang="es-CO" dirty="0"/>
              <a:t>revelado, y </a:t>
            </a:r>
            <a:r>
              <a:rPr lang="es-CO" dirty="0" smtClean="0"/>
              <a:t>si así </a:t>
            </a:r>
            <a:r>
              <a:rPr lang="es-CO" dirty="0"/>
              <a:t>lo </a:t>
            </a:r>
            <a:r>
              <a:rPr lang="es-CO" dirty="0" smtClean="0"/>
              <a:t>escribió</a:t>
            </a:r>
            <a:r>
              <a:rPr lang="es-CO" dirty="0" smtClean="0"/>
              <a:t>, según el siguiente diagrama. </a:t>
            </a:r>
            <a:endParaRPr lang="es-CO" dirty="0"/>
          </a:p>
        </p:txBody>
      </p:sp>
    </p:spTree>
    <p:extLst>
      <p:ext uri="{BB962C8B-B14F-4D97-AF65-F5344CB8AC3E}">
        <p14:creationId xmlns:p14="http://schemas.microsoft.com/office/powerpoint/2010/main" val="2601424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3047"/>
            <a:ext cx="12197424" cy="6854953"/>
          </a:xfrm>
          <a:prstGeom prst="rect">
            <a:avLst/>
          </a:prstGeom>
        </p:spPr>
      </p:pic>
    </p:spTree>
    <p:extLst>
      <p:ext uri="{BB962C8B-B14F-4D97-AF65-F5344CB8AC3E}">
        <p14:creationId xmlns:p14="http://schemas.microsoft.com/office/powerpoint/2010/main" val="1735205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1078664"/>
          </a:xfrm>
        </p:spPr>
        <p:txBody>
          <a:bodyPr>
            <a:normAutofit fontScale="90000"/>
          </a:bodyPr>
          <a:lstStyle/>
          <a:p>
            <a:r>
              <a:rPr lang="es-CO" b="1" i="1" dirty="0" smtClean="0"/>
              <a:t>Leamos lo que sucederá para que se le ponga fin a los 6000 años de pecado</a:t>
            </a:r>
            <a:endParaRPr lang="es-CO" b="1" i="1" dirty="0"/>
          </a:p>
        </p:txBody>
      </p:sp>
      <p:sp>
        <p:nvSpPr>
          <p:cNvPr id="3" name="Marcador de contenido 2"/>
          <p:cNvSpPr>
            <a:spLocks noGrp="1"/>
          </p:cNvSpPr>
          <p:nvPr>
            <p:ph idx="1"/>
          </p:nvPr>
        </p:nvSpPr>
        <p:spPr>
          <a:xfrm>
            <a:off x="192505" y="1690688"/>
            <a:ext cx="11726779" cy="4886575"/>
          </a:xfrm>
        </p:spPr>
        <p:txBody>
          <a:bodyPr>
            <a:normAutofit fontScale="85000" lnSpcReduction="20000"/>
          </a:bodyPr>
          <a:lstStyle/>
          <a:p>
            <a:pPr marL="0" indent="0">
              <a:buNone/>
            </a:pPr>
            <a:r>
              <a:rPr lang="es-CO" dirty="0" smtClean="0">
                <a:solidFill>
                  <a:srgbClr val="FF0000"/>
                </a:solidFill>
              </a:rPr>
              <a:t>Ap.20:1-3</a:t>
            </a:r>
            <a:r>
              <a:rPr lang="es-CO" dirty="0" smtClean="0"/>
              <a:t>: </a:t>
            </a:r>
          </a:p>
          <a:p>
            <a:pPr marL="0" indent="0">
              <a:buNone/>
            </a:pPr>
            <a:r>
              <a:rPr lang="es-CO" dirty="0" smtClean="0"/>
              <a:t>“</a:t>
            </a:r>
            <a:r>
              <a:rPr lang="es-CO" i="1" dirty="0" smtClean="0"/>
              <a:t>Y </a:t>
            </a:r>
            <a:r>
              <a:rPr lang="es-CO" i="1" dirty="0"/>
              <a:t>vi un ángel descender del cielo, que tenía la llave del abismo, y una gran cadena en su mano. </a:t>
            </a:r>
            <a:r>
              <a:rPr lang="es-CO" i="1" dirty="0" smtClean="0"/>
              <a:t>2 </a:t>
            </a:r>
            <a:r>
              <a:rPr lang="es-CO" i="1" dirty="0"/>
              <a:t>Y prendió al dragón, [aquella] serpiente antigua, que es el Diablo y Satanás, y lo ató por mil años; </a:t>
            </a:r>
            <a:r>
              <a:rPr lang="es-CO" i="1" dirty="0" smtClean="0"/>
              <a:t>3 </a:t>
            </a:r>
            <a:r>
              <a:rPr lang="es-CO" i="1" dirty="0"/>
              <a:t>y lo envió al abismo, y lo encerró, y selló sobre él, para que no engañe más a los gentiles, hasta que mil años sean cumplidos; y después de esto es necesario que sea desatado un poco de </a:t>
            </a:r>
            <a:r>
              <a:rPr lang="es-CO" i="1" dirty="0" smtClean="0"/>
              <a:t>tiempo</a:t>
            </a:r>
            <a:r>
              <a:rPr lang="es-CO" dirty="0" smtClean="0"/>
              <a:t>”.</a:t>
            </a:r>
          </a:p>
          <a:p>
            <a:pPr marL="0" indent="0">
              <a:buNone/>
            </a:pPr>
            <a:endParaRPr lang="es-CO" dirty="0"/>
          </a:p>
          <a:p>
            <a:pPr marL="0" indent="0">
              <a:buNone/>
            </a:pPr>
            <a:r>
              <a:rPr lang="es-CO" dirty="0" smtClean="0">
                <a:solidFill>
                  <a:srgbClr val="FF0000"/>
                </a:solidFill>
              </a:rPr>
              <a:t>Y el Comentario Bíblico Adventista tomo 7. p 892, p “Lo ató”, </a:t>
            </a:r>
            <a:r>
              <a:rPr lang="es-CO" dirty="0" smtClean="0"/>
              <a:t>explica este texto así: </a:t>
            </a:r>
          </a:p>
          <a:p>
            <a:pPr marL="0" indent="0">
              <a:buNone/>
            </a:pPr>
            <a:r>
              <a:rPr lang="es-CO" dirty="0" smtClean="0"/>
              <a:t>”</a:t>
            </a:r>
            <a:r>
              <a:rPr lang="es-CO" i="1" dirty="0" smtClean="0"/>
              <a:t>La atadura del dragón simboliza las restricciones que se le impondrán a las actividades de satanás. Los impíos morirán por la gloria de la segunda venida de Cristo y los justos serán trasladados al cielo. Satanás y sus malignos ángeles serán recluidos en estas circunstancias en la tierra desolada., en donde no habrá ni una persona viva sobre la cual Satanás pueda ejercer sus poderes engañosos. En esto consiste su atamiento</a:t>
            </a:r>
            <a:r>
              <a:rPr lang="es-CO" dirty="0" smtClean="0"/>
              <a:t>”. </a:t>
            </a:r>
          </a:p>
          <a:p>
            <a:pPr marL="0" indent="0">
              <a:buNone/>
            </a:pPr>
            <a:r>
              <a:rPr lang="es-CO" dirty="0" smtClean="0"/>
              <a:t>Así pues, el cumplimiento de los 6000 años de pecado lo ocasiona, la segunda venida de Cristo.  </a:t>
            </a:r>
            <a:endParaRPr lang="es-CO" dirty="0"/>
          </a:p>
        </p:txBody>
      </p:sp>
    </p:spTree>
    <p:extLst>
      <p:ext uri="{BB962C8B-B14F-4D97-AF65-F5344CB8AC3E}">
        <p14:creationId xmlns:p14="http://schemas.microsoft.com/office/powerpoint/2010/main" val="1986928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493" y="365125"/>
            <a:ext cx="11714204" cy="2085364"/>
          </a:xfrm>
        </p:spPr>
        <p:txBody>
          <a:bodyPr>
            <a:noAutofit/>
          </a:bodyPr>
          <a:lstStyle/>
          <a:p>
            <a:pPr algn="ctr"/>
            <a:r>
              <a:rPr lang="es-CO" sz="2400" b="1" i="1" dirty="0" smtClean="0"/>
              <a:t>El cumplimiento de los 6000 años de pecado, cuyo desenlace será la segunda venida de Cristo, está detalladamente registrado en la Biblia, no se había entendido antes porque era una profecía para ser revelada </a:t>
            </a:r>
            <a:r>
              <a:rPr lang="es-CO" sz="2400" b="1" i="1" dirty="0" smtClean="0"/>
              <a:t>en </a:t>
            </a:r>
            <a:r>
              <a:rPr lang="es-CO" sz="2400" b="1" i="1" dirty="0" smtClean="0"/>
              <a:t>los últimos días. </a:t>
            </a:r>
            <a:r>
              <a:rPr lang="es-CO" sz="2400" b="1" i="1" dirty="0" smtClean="0">
                <a:solidFill>
                  <a:srgbClr val="FF0000"/>
                </a:solidFill>
              </a:rPr>
              <a:t>(Dan.12:4</a:t>
            </a:r>
            <a:r>
              <a:rPr lang="es-CO" sz="2400" b="1" i="1" dirty="0">
                <a:solidFill>
                  <a:srgbClr val="FF0000"/>
                </a:solidFill>
              </a:rPr>
              <a:t>). </a:t>
            </a:r>
            <a:r>
              <a:rPr lang="es-CO" sz="2400" b="1" i="1" dirty="0" smtClean="0">
                <a:solidFill>
                  <a:srgbClr val="FF0000"/>
                </a:solidFill>
              </a:rPr>
              <a:t>“</a:t>
            </a:r>
            <a:r>
              <a:rPr lang="es-CO" sz="2400" b="1" i="1" dirty="0" smtClean="0"/>
              <a:t>Los </a:t>
            </a:r>
            <a:r>
              <a:rPr lang="es-CO" sz="2400" b="1" i="1" dirty="0"/>
              <a:t>entendidos resplandecerán como el resplandor del firmamento; y los que enseñan la justicia a la multitud, como las estrellas a perpetua eternidad. </a:t>
            </a:r>
            <a:r>
              <a:rPr lang="es-CO" sz="2400" b="1" i="1" dirty="0" smtClean="0"/>
              <a:t>Pero </a:t>
            </a:r>
            <a:r>
              <a:rPr lang="es-CO" sz="2400" b="1" i="1" dirty="0"/>
              <a:t>tú, Daniel, cierra las palabras y sella el libro hasta el tiempo del fin. Muchos correrán de aquí para allá, y la ciencia se </a:t>
            </a:r>
            <a:r>
              <a:rPr lang="es-CO" sz="2400" b="1" i="1" dirty="0" smtClean="0"/>
              <a:t>aumentará”</a:t>
            </a:r>
            <a:r>
              <a:rPr lang="es-CO" sz="2800" b="1" i="1" dirty="0" smtClean="0"/>
              <a:t>.</a:t>
            </a:r>
            <a:r>
              <a:rPr lang="es-CO" sz="2800" b="1" i="1" dirty="0"/>
              <a:t/>
            </a:r>
            <a:br>
              <a:rPr lang="es-CO" sz="2800" b="1" i="1" dirty="0"/>
            </a:br>
            <a:endParaRPr lang="es-CO" sz="2800" b="1" i="1" dirty="0"/>
          </a:p>
        </p:txBody>
      </p:sp>
      <p:sp>
        <p:nvSpPr>
          <p:cNvPr id="3" name="Marcador de contenido 2"/>
          <p:cNvSpPr>
            <a:spLocks noGrp="1"/>
          </p:cNvSpPr>
          <p:nvPr>
            <p:ph idx="1"/>
          </p:nvPr>
        </p:nvSpPr>
        <p:spPr>
          <a:xfrm>
            <a:off x="838200" y="5161273"/>
            <a:ext cx="3449594" cy="1160235"/>
          </a:xfrm>
          <a:solidFill>
            <a:schemeClr val="bg1"/>
          </a:solidFill>
        </p:spPr>
        <p:txBody>
          <a:bodyPr>
            <a:normAutofit/>
          </a:bodyPr>
          <a:lstStyle/>
          <a:p>
            <a:pPr marL="0" indent="0">
              <a:buNone/>
            </a:pPr>
            <a:r>
              <a:rPr lang="es-CO" sz="2400" dirty="0" smtClean="0"/>
              <a:t>(1). </a:t>
            </a:r>
            <a:r>
              <a:rPr lang="es-CO" sz="2000" dirty="0" smtClean="0"/>
              <a:t>Cuando se cumplan los 6000 años de pecado, Cristo regresa por su pueblo. </a:t>
            </a:r>
            <a:endParaRPr lang="es-CO" sz="2000" dirty="0"/>
          </a:p>
        </p:txBody>
      </p:sp>
      <p:pic>
        <p:nvPicPr>
          <p:cNvPr id="4" name="Imagen 3"/>
          <p:cNvPicPr>
            <a:picLocks noChangeAspect="1"/>
          </p:cNvPicPr>
          <p:nvPr/>
        </p:nvPicPr>
        <p:blipFill>
          <a:blip r:embed="rId2"/>
          <a:stretch>
            <a:fillRect/>
          </a:stretch>
        </p:blipFill>
        <p:spPr>
          <a:xfrm>
            <a:off x="838199" y="2557848"/>
            <a:ext cx="3449595" cy="2496066"/>
          </a:xfrm>
          <a:prstGeom prst="rect">
            <a:avLst/>
          </a:prstGeom>
        </p:spPr>
      </p:pic>
      <p:pic>
        <p:nvPicPr>
          <p:cNvPr id="5" name="Imagen 4"/>
          <p:cNvPicPr>
            <a:picLocks noChangeAspect="1"/>
          </p:cNvPicPr>
          <p:nvPr/>
        </p:nvPicPr>
        <p:blipFill>
          <a:blip r:embed="rId3"/>
          <a:stretch>
            <a:fillRect/>
          </a:stretch>
        </p:blipFill>
        <p:spPr>
          <a:xfrm>
            <a:off x="4473145" y="2557848"/>
            <a:ext cx="3643185" cy="2496564"/>
          </a:xfrm>
          <a:prstGeom prst="rect">
            <a:avLst/>
          </a:prstGeom>
        </p:spPr>
      </p:pic>
      <p:pic>
        <p:nvPicPr>
          <p:cNvPr id="6" name="Imagen 5"/>
          <p:cNvPicPr>
            <a:picLocks noChangeAspect="1"/>
          </p:cNvPicPr>
          <p:nvPr/>
        </p:nvPicPr>
        <p:blipFill>
          <a:blip r:embed="rId4"/>
          <a:stretch>
            <a:fillRect/>
          </a:stretch>
        </p:blipFill>
        <p:spPr>
          <a:xfrm>
            <a:off x="8301681" y="2557848"/>
            <a:ext cx="3101546" cy="2496065"/>
          </a:xfrm>
          <a:prstGeom prst="rect">
            <a:avLst/>
          </a:prstGeom>
        </p:spPr>
      </p:pic>
      <p:sp>
        <p:nvSpPr>
          <p:cNvPr id="7" name="Rectángulo 6"/>
          <p:cNvSpPr/>
          <p:nvPr/>
        </p:nvSpPr>
        <p:spPr>
          <a:xfrm>
            <a:off x="4473145" y="5095060"/>
            <a:ext cx="3643185" cy="1384995"/>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(2)</a:t>
            </a:r>
            <a:r>
              <a:rPr kumimoji="0" lang="es-CO" sz="2000" b="0" i="0" u="none" strike="noStrike" kern="1200" cap="none" spc="0" normalizeH="0" baseline="0" noProof="0" dirty="0">
                <a:ln>
                  <a:noFill/>
                </a:ln>
                <a:solidFill>
                  <a:prstClr val="black"/>
                </a:solidFill>
                <a:effectLst/>
                <a:uLnTx/>
                <a:uFillTx/>
                <a:latin typeface="Calibri" panose="020F0502020204030204"/>
                <a:ea typeface="+mn-ea"/>
                <a:cs typeface="+mn-cs"/>
              </a:rPr>
              <a:t>. Los impíos mueren por la gloria de Cristo, y satanás queda solo, sin una persona a quien engañar, </a:t>
            </a:r>
          </a:p>
        </p:txBody>
      </p:sp>
      <p:sp>
        <p:nvSpPr>
          <p:cNvPr id="8" name="Rectángulo 7"/>
          <p:cNvSpPr/>
          <p:nvPr/>
        </p:nvSpPr>
        <p:spPr>
          <a:xfrm>
            <a:off x="8301681" y="5095060"/>
            <a:ext cx="3101546" cy="138499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(3)</a:t>
            </a:r>
            <a:r>
              <a:rPr kumimoji="0" lang="es-CO" sz="2000" b="0" i="0" u="none" strike="noStrike" kern="1200" cap="none" spc="0" normalizeH="0" baseline="0" noProof="0" dirty="0">
                <a:ln>
                  <a:noFill/>
                </a:ln>
                <a:solidFill>
                  <a:prstClr val="black"/>
                </a:solidFill>
                <a:effectLst/>
                <a:uLnTx/>
                <a:uFillTx/>
                <a:latin typeface="Calibri" panose="020F0502020204030204"/>
                <a:ea typeface="+mn-ea"/>
                <a:cs typeface="+mn-cs"/>
              </a:rPr>
              <a:t>. Los santos son llevados al cielo </a:t>
            </a:r>
            <a:r>
              <a:rPr kumimoji="0" lang="es-CO" sz="2000" b="0" i="0" u="none" strike="noStrike" kern="1200" cap="none" spc="0" normalizeH="0" baseline="0" noProof="0" dirty="0" smtClean="0">
                <a:ln>
                  <a:noFill/>
                </a:ln>
                <a:solidFill>
                  <a:prstClr val="black"/>
                </a:solidFill>
                <a:effectLst/>
                <a:uLnTx/>
                <a:uFillTx/>
                <a:latin typeface="Calibri" panose="020F0502020204030204"/>
                <a:ea typeface="+mn-ea"/>
                <a:cs typeface="+mn-cs"/>
              </a:rPr>
              <a:t>en la nube, y allí permanecen durante </a:t>
            </a:r>
            <a:r>
              <a:rPr kumimoji="0" lang="es-CO" sz="2000" b="0" i="0" u="none" strike="noStrike" kern="1200" cap="none" spc="0" normalizeH="0" baseline="0" noProof="0" dirty="0">
                <a:ln>
                  <a:noFill/>
                </a:ln>
                <a:solidFill>
                  <a:prstClr val="black"/>
                </a:solidFill>
                <a:effectLst/>
                <a:uLnTx/>
                <a:uFillTx/>
                <a:latin typeface="Calibri" panose="020F0502020204030204"/>
                <a:ea typeface="+mn-ea"/>
                <a:cs typeface="+mn-cs"/>
              </a:rPr>
              <a:t>mil años. </a:t>
            </a:r>
            <a:r>
              <a:rPr kumimoji="0" lang="es-CO" sz="20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r>
              <a:rPr kumimoji="0" lang="es-CO" sz="2000" b="0" i="0" u="none" strike="noStrike" kern="1200" cap="none" spc="0" normalizeH="0" baseline="0" noProof="0" dirty="0" err="1" smtClean="0">
                <a:ln>
                  <a:noFill/>
                </a:ln>
                <a:solidFill>
                  <a:prstClr val="black"/>
                </a:solidFill>
                <a:effectLst/>
                <a:uLnTx/>
                <a:uFillTx/>
                <a:latin typeface="Calibri" panose="020F0502020204030204"/>
                <a:ea typeface="+mn-ea"/>
                <a:cs typeface="+mn-cs"/>
              </a:rPr>
              <a:t>Cer</a:t>
            </a:r>
            <a:r>
              <a:rPr kumimoji="0" lang="es-CO" sz="2000" b="0" i="0" u="none" strike="noStrike" kern="1200" cap="none" spc="0" normalizeH="0" baseline="0" noProof="0" dirty="0" smtClean="0">
                <a:ln>
                  <a:noFill/>
                </a:ln>
                <a:solidFill>
                  <a:prstClr val="black"/>
                </a:solidFill>
                <a:effectLst/>
                <a:uLnTx/>
                <a:uFillTx/>
                <a:latin typeface="Calibri" panose="020F0502020204030204"/>
                <a:ea typeface="+mn-ea"/>
                <a:cs typeface="+mn-cs"/>
              </a:rPr>
              <a:t> Ap.20.1-3).</a:t>
            </a:r>
            <a:endParaRPr kumimoji="0" lang="es-CO"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0874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O" dirty="0" smtClean="0"/>
              <a:t>Esto es lo que sucede cuando se cumplan los 6000 años de pecado </a:t>
            </a:r>
            <a:r>
              <a:rPr lang="es-CO" dirty="0" smtClean="0">
                <a:solidFill>
                  <a:srgbClr val="FF0000"/>
                </a:solidFill>
              </a:rPr>
              <a:t>(Patriarcas y profetas p355.2,3).</a:t>
            </a:r>
            <a:endParaRPr lang="es-CO" dirty="0">
              <a:solidFill>
                <a:srgbClr val="FF0000"/>
              </a:solidFill>
            </a:endParaRPr>
          </a:p>
        </p:txBody>
      </p:sp>
      <p:sp>
        <p:nvSpPr>
          <p:cNvPr id="3" name="Marcador de contenido 2"/>
          <p:cNvSpPr>
            <a:spLocks noGrp="1"/>
          </p:cNvSpPr>
          <p:nvPr>
            <p:ph idx="1"/>
          </p:nvPr>
        </p:nvSpPr>
        <p:spPr>
          <a:xfrm>
            <a:off x="309965" y="1825624"/>
            <a:ext cx="11623729" cy="4761155"/>
          </a:xfrm>
        </p:spPr>
        <p:txBody>
          <a:bodyPr>
            <a:normAutofit fontScale="85000" lnSpcReduction="10000"/>
          </a:bodyPr>
          <a:lstStyle/>
          <a:p>
            <a:pPr marL="0" indent="0">
              <a:buNone/>
            </a:pPr>
            <a:r>
              <a:rPr lang="es-CO" dirty="0" smtClean="0"/>
              <a:t>“El </a:t>
            </a:r>
            <a:r>
              <a:rPr lang="es-CO" dirty="0"/>
              <a:t>gran plan de la redención dará por resultado el completo restablecimiento del favor de Dios para el mundo. Será restaurado todo lo que se perdió a causa del pecado. No sólo el hombre, sino también la tierra, será redimida, para que sea la morada eterna de los obedientes. </a:t>
            </a:r>
            <a:endParaRPr lang="es-CO" dirty="0" smtClean="0"/>
          </a:p>
          <a:p>
            <a:pPr marL="0" indent="0">
              <a:buNone/>
            </a:pPr>
            <a:r>
              <a:rPr lang="es-CO" dirty="0" smtClean="0"/>
              <a:t>Durante </a:t>
            </a:r>
            <a:r>
              <a:rPr lang="es-CO" dirty="0"/>
              <a:t>seis mil años, Satanás luchó por mantener la posesión de la tierra. Pero se cumplirá el propósito original de Dios al crearla. “Tomarán el reino los santos del Altísimo, y poseerán el reino hasta el siglo, y hasta el siglo de los siglos.” (Dan 7: 18) “Desde el nacimiento del sol hasta donde se pone, sea alabado el nombre de Jehová</a:t>
            </a:r>
            <a:r>
              <a:rPr lang="es-CO" dirty="0" smtClean="0"/>
              <a:t>.” “</a:t>
            </a:r>
            <a:r>
              <a:rPr lang="es-CO" dirty="0"/>
              <a:t>En aquel día Jehová será uno, y uno su nombre.” “Y Jehová será Rey sobre toda la tierra.” </a:t>
            </a:r>
            <a:endParaRPr lang="es-CO" dirty="0" smtClean="0"/>
          </a:p>
          <a:p>
            <a:pPr marL="0" indent="0">
              <a:buNone/>
            </a:pPr>
            <a:r>
              <a:rPr lang="es-CO" dirty="0" smtClean="0"/>
              <a:t>La </a:t>
            </a:r>
            <a:r>
              <a:rPr lang="es-CO" dirty="0"/>
              <a:t>Sagrada Escritura dice: “Para siempre, oh Jehová, permanece tu palabra en los cielos.” “</a:t>
            </a:r>
            <a:r>
              <a:rPr lang="es-CO" u="sng" dirty="0"/>
              <a:t>Fieles son todos sus mandamientos; afirmados por siglo de siglo</a:t>
            </a:r>
            <a:r>
              <a:rPr lang="es-CO" dirty="0"/>
              <a:t>.” </a:t>
            </a:r>
            <a:r>
              <a:rPr lang="es-CO" u="sng" dirty="0"/>
              <a:t>Los sagrados estatutos que Satanás ha odiado y ha tratado de destruir, serán honrados en todo el universo inmaculado</a:t>
            </a:r>
            <a:r>
              <a:rPr lang="es-CO" dirty="0"/>
              <a:t>. Y “como la tierra produce su renuevo, y como el huerto hace brotar su simiente, así el Señor Jehová hará brotar justicia y alabanza delante de todas las gentes.” </a:t>
            </a:r>
            <a:r>
              <a:rPr lang="es-CO" dirty="0">
                <a:solidFill>
                  <a:srgbClr val="FF0000"/>
                </a:solidFill>
              </a:rPr>
              <a:t>(Sal. 113: 3; </a:t>
            </a:r>
            <a:r>
              <a:rPr lang="es-CO" dirty="0" err="1">
                <a:solidFill>
                  <a:srgbClr val="FF0000"/>
                </a:solidFill>
              </a:rPr>
              <a:t>Zac</a:t>
            </a:r>
            <a:r>
              <a:rPr lang="es-CO" dirty="0">
                <a:solidFill>
                  <a:srgbClr val="FF0000"/>
                </a:solidFill>
              </a:rPr>
              <a:t>. 14: 9; Sal. 119: 89; 111: 7, 8; Isa. 61: 1.)</a:t>
            </a:r>
          </a:p>
        </p:txBody>
      </p:sp>
    </p:spTree>
    <p:extLst>
      <p:ext uri="{BB962C8B-B14F-4D97-AF65-F5344CB8AC3E}">
        <p14:creationId xmlns:p14="http://schemas.microsoft.com/office/powerpoint/2010/main" val="4106452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ctr"/>
            <a:r>
              <a:rPr lang="es-CO" sz="2800" b="1" dirty="0" smtClean="0"/>
              <a:t>La estrategia de Satanás es cambiar la Santa ley de Dios, porque él sabe que así sí tu perderás, ya que esta es </a:t>
            </a:r>
            <a:r>
              <a:rPr lang="es-CO" sz="2800" b="1" dirty="0"/>
              <a:t>e</a:t>
            </a:r>
            <a:r>
              <a:rPr lang="es-CO" sz="2800" b="1" dirty="0" smtClean="0"/>
              <a:t>l reflejo del carácter de Dios, y su carácter no cambia. </a:t>
            </a:r>
            <a:r>
              <a:rPr lang="es-CO" sz="2800" b="1" dirty="0" smtClean="0">
                <a:solidFill>
                  <a:srgbClr val="FF0000"/>
                </a:solidFill>
              </a:rPr>
              <a:t>(Ver Mal.3:6; Heb.13:8; Sant.1:17).</a:t>
            </a:r>
            <a:endParaRPr lang="es-CO" sz="2800" b="1" dirty="0">
              <a:solidFill>
                <a:srgbClr val="FF0000"/>
              </a:solidFill>
            </a:endParaRPr>
          </a:p>
        </p:txBody>
      </p:sp>
      <p:sp>
        <p:nvSpPr>
          <p:cNvPr id="3" name="Marcador de contenido 2"/>
          <p:cNvSpPr>
            <a:spLocks noGrp="1"/>
          </p:cNvSpPr>
          <p:nvPr>
            <p:ph idx="1"/>
          </p:nvPr>
        </p:nvSpPr>
        <p:spPr>
          <a:xfrm>
            <a:off x="786019" y="4956313"/>
            <a:ext cx="10515600" cy="1683026"/>
          </a:xfrm>
        </p:spPr>
        <p:txBody>
          <a:bodyPr>
            <a:noAutofit/>
          </a:bodyPr>
          <a:lstStyle/>
          <a:p>
            <a:pPr marL="0" indent="0" algn="ctr">
              <a:buNone/>
            </a:pPr>
            <a:r>
              <a:rPr lang="es-CO" dirty="0" smtClean="0"/>
              <a:t>Satanás odia la Ley de Dios, especialmente el Sábado, porque este identifica a Dios como el Creador. Si tu le entregas tu vida a Cristo, Él te perdona y te viste con su manto de Justicia, y quedarás como si nunca hubieras pecado, y así pasarás limpio en el juicio de Dios. </a:t>
            </a:r>
            <a:endParaRPr lang="es-CO" dirty="0"/>
          </a:p>
        </p:txBody>
      </p:sp>
      <p:pic>
        <p:nvPicPr>
          <p:cNvPr id="4" name="Imagen 3"/>
          <p:cNvPicPr>
            <a:picLocks noChangeAspect="1"/>
          </p:cNvPicPr>
          <p:nvPr/>
        </p:nvPicPr>
        <p:blipFill>
          <a:blip r:embed="rId2"/>
          <a:stretch>
            <a:fillRect/>
          </a:stretch>
        </p:blipFill>
        <p:spPr>
          <a:xfrm>
            <a:off x="8720344" y="1766369"/>
            <a:ext cx="2581275" cy="2948091"/>
          </a:xfrm>
          <a:prstGeom prst="rect">
            <a:avLst/>
          </a:prstGeom>
        </p:spPr>
      </p:pic>
      <p:pic>
        <p:nvPicPr>
          <p:cNvPr id="5" name="Imagen 4"/>
          <p:cNvPicPr>
            <a:picLocks noChangeAspect="1"/>
          </p:cNvPicPr>
          <p:nvPr/>
        </p:nvPicPr>
        <p:blipFill>
          <a:blip r:embed="rId3"/>
          <a:stretch>
            <a:fillRect/>
          </a:stretch>
        </p:blipFill>
        <p:spPr>
          <a:xfrm>
            <a:off x="768628" y="1766369"/>
            <a:ext cx="2672382" cy="2964655"/>
          </a:xfrm>
          <a:prstGeom prst="rect">
            <a:avLst/>
          </a:prstGeom>
        </p:spPr>
      </p:pic>
      <p:pic>
        <p:nvPicPr>
          <p:cNvPr id="6" name="Imagen 5"/>
          <p:cNvPicPr>
            <a:picLocks noChangeAspect="1"/>
          </p:cNvPicPr>
          <p:nvPr/>
        </p:nvPicPr>
        <p:blipFill>
          <a:blip r:embed="rId4"/>
          <a:stretch>
            <a:fillRect/>
          </a:stretch>
        </p:blipFill>
        <p:spPr>
          <a:xfrm>
            <a:off x="6113392" y="1782934"/>
            <a:ext cx="2821471" cy="2948091"/>
          </a:xfrm>
          <a:prstGeom prst="rect">
            <a:avLst/>
          </a:prstGeom>
          <a:scene3d>
            <a:camera prst="orthographicFront"/>
            <a:lightRig rig="threePt" dir="t"/>
          </a:scene3d>
          <a:sp3d>
            <a:bevelT prst="slope"/>
          </a:sp3d>
        </p:spPr>
      </p:pic>
      <p:pic>
        <p:nvPicPr>
          <p:cNvPr id="7" name="Imagen 6"/>
          <p:cNvPicPr>
            <a:picLocks noChangeAspect="1"/>
          </p:cNvPicPr>
          <p:nvPr/>
        </p:nvPicPr>
        <p:blipFill>
          <a:blip r:embed="rId5"/>
          <a:stretch>
            <a:fillRect/>
          </a:stretch>
        </p:blipFill>
        <p:spPr>
          <a:xfrm>
            <a:off x="3441010" y="1782934"/>
            <a:ext cx="2602809" cy="2948091"/>
          </a:xfrm>
          <a:prstGeom prst="rect">
            <a:avLst/>
          </a:prstGeom>
          <a:solidFill>
            <a:srgbClr val="E6E6E6"/>
          </a:solidFill>
          <a:scene3d>
            <a:camera prst="orthographicFront"/>
            <a:lightRig rig="threePt" dir="t"/>
          </a:scene3d>
          <a:sp3d>
            <a:bevelT prst="slope"/>
          </a:sp3d>
        </p:spPr>
      </p:pic>
    </p:spTree>
    <p:extLst>
      <p:ext uri="{BB962C8B-B14F-4D97-AF65-F5344CB8AC3E}">
        <p14:creationId xmlns:p14="http://schemas.microsoft.com/office/powerpoint/2010/main" val="1215767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7135" y="271848"/>
            <a:ext cx="11689492" cy="6450227"/>
          </a:xfrm>
        </p:spPr>
        <p:txBody>
          <a:bodyPr>
            <a:normAutofit fontScale="85000" lnSpcReduction="20000"/>
          </a:bodyPr>
          <a:lstStyle/>
          <a:p>
            <a:pPr marL="0" indent="0" algn="ctr">
              <a:buNone/>
            </a:pPr>
            <a:r>
              <a:rPr lang="es-CO" dirty="0" smtClean="0"/>
              <a:t>En ese precioso día se </a:t>
            </a:r>
            <a:r>
              <a:rPr lang="es-CO" dirty="0"/>
              <a:t>cumplirá </a:t>
            </a:r>
            <a:r>
              <a:rPr lang="es-CO" dirty="0" smtClean="0">
                <a:solidFill>
                  <a:srgbClr val="FF0000"/>
                </a:solidFill>
              </a:rPr>
              <a:t>Ap.21:4,</a:t>
            </a:r>
            <a:r>
              <a:rPr lang="es-CO" dirty="0" smtClean="0"/>
              <a:t> para los redimidos:  </a:t>
            </a:r>
          </a:p>
          <a:p>
            <a:pPr marL="0" indent="0" algn="ctr">
              <a:buNone/>
            </a:pPr>
            <a:r>
              <a:rPr lang="es-CO" dirty="0" smtClean="0"/>
              <a:t>“Enjugará </a:t>
            </a:r>
            <a:r>
              <a:rPr lang="es-CO" dirty="0"/>
              <a:t>Dios toda lágrima de los ojos de ellos; y ya no habrá muerte, ni habrá más llanto, ni clamor, ni dolor; porque las primeras cosas </a:t>
            </a:r>
            <a:r>
              <a:rPr lang="es-CO" dirty="0" smtClean="0"/>
              <a:t>pasaron”</a:t>
            </a:r>
          </a:p>
          <a:p>
            <a:pPr marL="0" indent="0" algn="ctr">
              <a:buNone/>
            </a:pPr>
            <a:r>
              <a:rPr lang="es-CO" dirty="0" smtClean="0"/>
              <a:t>Esto tiene una aplicación especial para los que recibieron a Cristo como su Salvador, serán arrebatados de las garras de Satanás, </a:t>
            </a:r>
            <a:r>
              <a:rPr lang="es-CO" dirty="0"/>
              <a:t>q</a:t>
            </a:r>
            <a:r>
              <a:rPr lang="es-CO" dirty="0" smtClean="0"/>
              <a:t>uien los hizo sufrir, intensamente, con el propósito de destruirlos. </a:t>
            </a:r>
          </a:p>
          <a:p>
            <a:pPr marL="0" indent="0" algn="ctr">
              <a:buNone/>
            </a:pPr>
            <a:r>
              <a:rPr lang="es-CO" dirty="0" smtClean="0"/>
              <a:t>Nunca más se verá en ellos una lágrima en sus ojos, nunca más pensarán en la muerte, y nunca jamás se oirá en ellos un llanto, ni clamor ni dolor. </a:t>
            </a:r>
          </a:p>
          <a:p>
            <a:pPr marL="0" indent="0" algn="ctr">
              <a:buNone/>
            </a:pPr>
            <a:r>
              <a:rPr lang="es-CO" dirty="0" smtClean="0"/>
              <a:t>Por el contrario, los que no quisieron acogerse al plan de Salvación ofrecido por Dios para ellos, morirán por la presencia majestuosa de Cristo. Y mil años después resucitarán, para ser extinguidos definitivamente, unos más pronto que otros, de acuerdo a sus pecados, y así sufrirán la muerte segunda</a:t>
            </a:r>
            <a:r>
              <a:rPr lang="es-CO" dirty="0"/>
              <a:t>. </a:t>
            </a:r>
            <a:endParaRPr lang="es-CO" dirty="0" smtClean="0"/>
          </a:p>
          <a:p>
            <a:pPr marL="0" indent="0" algn="ctr">
              <a:buNone/>
            </a:pPr>
            <a:r>
              <a:rPr lang="es-CO" dirty="0" smtClean="0">
                <a:solidFill>
                  <a:srgbClr val="FF0000"/>
                </a:solidFill>
              </a:rPr>
              <a:t>Así lo describe Mal.4.1-3:</a:t>
            </a:r>
          </a:p>
          <a:p>
            <a:pPr marL="0" indent="0" algn="ctr">
              <a:buNone/>
            </a:pPr>
            <a:r>
              <a:rPr lang="es-CO" dirty="0" smtClean="0"/>
              <a:t>“Porque </a:t>
            </a:r>
            <a:r>
              <a:rPr lang="es-CO" dirty="0"/>
              <a:t>he aquí, viene el día ardiente como un horno, y todos los soberbios y todos los que hacen maldad serán estopa; aquel día que vendrá los abrasará, ha dicho Jehová de los ejércitos, y no les dejará ni raíz ni rama. </a:t>
            </a:r>
          </a:p>
          <a:p>
            <a:pPr marL="0" indent="0" algn="ctr">
              <a:buNone/>
            </a:pPr>
            <a:r>
              <a:rPr lang="es-CO" dirty="0" smtClean="0"/>
              <a:t>Mas </a:t>
            </a:r>
            <a:r>
              <a:rPr lang="es-CO" dirty="0"/>
              <a:t>a vosotros los que teméis mi nombre, nacerá el Sol de justicia, y en sus alas traerá salvación; y saldréis, y saltaréis como becerros de la manada. </a:t>
            </a:r>
            <a:r>
              <a:rPr lang="es-CO" dirty="0" smtClean="0"/>
              <a:t>Hollaréis </a:t>
            </a:r>
            <a:r>
              <a:rPr lang="es-CO" dirty="0"/>
              <a:t>a los malos, los cuales serán ceniza bajo las plantas de vuestros pies, en el día en que yo actúe, ha dicho Jehová de los </a:t>
            </a:r>
            <a:r>
              <a:rPr lang="es-CO" dirty="0" smtClean="0"/>
              <a:t>ejércitos”.</a:t>
            </a:r>
          </a:p>
        </p:txBody>
      </p:sp>
    </p:spTree>
    <p:extLst>
      <p:ext uri="{BB962C8B-B14F-4D97-AF65-F5344CB8AC3E}">
        <p14:creationId xmlns:p14="http://schemas.microsoft.com/office/powerpoint/2010/main" val="1761219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7708" y="271850"/>
            <a:ext cx="11825416" cy="6388442"/>
          </a:xfrm>
        </p:spPr>
        <p:txBody>
          <a:bodyPr>
            <a:normAutofit fontScale="85000" lnSpcReduction="20000"/>
          </a:bodyPr>
          <a:lstStyle/>
          <a:p>
            <a:pPr marL="0" indent="0" algn="ctr">
              <a:buNone/>
            </a:pPr>
            <a:r>
              <a:rPr lang="es-CO" dirty="0" smtClean="0"/>
              <a:t>Esta no es una sentencia arbitraria de parte de Dios, más bien fue una decisión deliberada, de parte de ellos. Jesús la describió así en </a:t>
            </a:r>
            <a:r>
              <a:rPr lang="es-CO" dirty="0" smtClean="0">
                <a:solidFill>
                  <a:srgbClr val="FF0000"/>
                </a:solidFill>
              </a:rPr>
              <a:t>Mat.23:37:</a:t>
            </a:r>
          </a:p>
          <a:p>
            <a:pPr marL="0" indent="0" algn="ctr">
              <a:buNone/>
            </a:pPr>
            <a:r>
              <a:rPr lang="es-CO" dirty="0" smtClean="0"/>
              <a:t>“¡</a:t>
            </a:r>
            <a:r>
              <a:rPr lang="es-CO" dirty="0"/>
              <a:t>Jerusalén, Jerusalén, que matas a los profetas, y apedreas a los que te son enviados! ¡Cuántas veces quise juntar a tus hijos, como la gallina junta sus polluelos debajo de las alas, y no quisiste</a:t>
            </a:r>
            <a:r>
              <a:rPr lang="es-CO" dirty="0" smtClean="0"/>
              <a:t>!”</a:t>
            </a:r>
          </a:p>
          <a:p>
            <a:pPr marL="0" indent="0" algn="ctr">
              <a:buNone/>
            </a:pPr>
            <a:r>
              <a:rPr lang="es-CO" dirty="0" smtClean="0"/>
              <a:t>Dios nos ha dejado libre albedrío, por tanto si nos perdemos, la culpa es totalmente nuestra. </a:t>
            </a:r>
          </a:p>
          <a:p>
            <a:pPr marL="0" indent="0" algn="ctr">
              <a:buNone/>
            </a:pPr>
            <a:endParaRPr lang="es-CO" dirty="0" smtClean="0">
              <a:solidFill>
                <a:srgbClr val="FF0000"/>
              </a:solidFill>
            </a:endParaRPr>
          </a:p>
          <a:p>
            <a:pPr marL="0" indent="0" algn="ctr">
              <a:buNone/>
            </a:pPr>
            <a:r>
              <a:rPr lang="es-CO" dirty="0" smtClean="0">
                <a:solidFill>
                  <a:srgbClr val="FF0000"/>
                </a:solidFill>
              </a:rPr>
              <a:t>Deut.30:15-20..</a:t>
            </a:r>
          </a:p>
          <a:p>
            <a:pPr marL="0" indent="0" algn="ctr">
              <a:buNone/>
            </a:pPr>
            <a:r>
              <a:rPr lang="es-CO" dirty="0" smtClean="0"/>
              <a:t>“Mira</a:t>
            </a:r>
            <a:r>
              <a:rPr lang="es-CO" dirty="0"/>
              <a:t>, yo he puesto delante de ti hoy la vida y el bien, la muerte y el mal; </a:t>
            </a:r>
          </a:p>
          <a:p>
            <a:pPr marL="0" indent="0" algn="ctr">
              <a:buNone/>
            </a:pPr>
            <a:r>
              <a:rPr lang="es-CO" dirty="0" smtClean="0"/>
              <a:t>porque </a:t>
            </a:r>
            <a:r>
              <a:rPr lang="es-CO" dirty="0"/>
              <a:t>yo te mando hoy que ames a Jehová tu Dios, que andes en sus caminos, y guardes sus mandamientos, sus estatutos y sus decretos, para que vivas y seas multiplicado, y Jehová tu Dios te bendiga en la tierra a la cual entras para tomar posesión de ella. </a:t>
            </a:r>
            <a:r>
              <a:rPr lang="es-CO" dirty="0" smtClean="0"/>
              <a:t>Mas </a:t>
            </a:r>
            <a:r>
              <a:rPr lang="es-CO" dirty="0"/>
              <a:t>si tu corazón se apartare y no oyeres, y te dejares extraviar, y te inclinares a dioses ajenos y les sirvieres</a:t>
            </a:r>
            <a:r>
              <a:rPr lang="es-CO" dirty="0" smtClean="0"/>
              <a:t>, </a:t>
            </a:r>
            <a:r>
              <a:rPr lang="es-CO" dirty="0"/>
              <a:t>yo os protesto hoy que de cierto pereceréis; no prolongaréis vuestros días sobre la tierra adonde vais, pasando el Jordán, para entrar en posesión de ella</a:t>
            </a:r>
            <a:r>
              <a:rPr lang="es-CO" dirty="0" smtClean="0"/>
              <a:t>. </a:t>
            </a:r>
            <a:r>
              <a:rPr lang="es-CO" dirty="0"/>
              <a:t>A los cielos y a la tierra llamo por testigos hoy contra vosotros, que os he puesto delante la vida y la muerte, la bendición y la maldición; escoge, pues, la vida, para que vivas tú y tu descendencia; </a:t>
            </a:r>
            <a:r>
              <a:rPr lang="es-CO" dirty="0" smtClean="0"/>
              <a:t>amando </a:t>
            </a:r>
            <a:r>
              <a:rPr lang="es-CO" dirty="0"/>
              <a:t>a Jehová tu Dios, atendiendo a su voz, y siguiéndole a él; porque él es vida para ti, y prolongación de tus días; a fin de que habites sobre la tierra que juró Jehová a tus padres, Abraham, Isaac y Jacob, que les había de </a:t>
            </a:r>
            <a:r>
              <a:rPr lang="es-CO" dirty="0" smtClean="0"/>
              <a:t>dar”. </a:t>
            </a:r>
            <a:endParaRPr lang="es-CO" dirty="0"/>
          </a:p>
        </p:txBody>
      </p:sp>
    </p:spTree>
    <p:extLst>
      <p:ext uri="{BB962C8B-B14F-4D97-AF65-F5344CB8AC3E}">
        <p14:creationId xmlns:p14="http://schemas.microsoft.com/office/powerpoint/2010/main" val="2834928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es-CO" sz="2800" b="1" i="1" dirty="0" smtClean="0"/>
              <a:t>RECUERDA: CRISTO TE AMA, POR ESO TE DIO LIBRE ALBEDRÍO, PIÉNSALO BIEN. EL FUTURO DEPENDE DE TI, SOLO TIENES DOS OPCIONES, </a:t>
            </a:r>
            <a:br>
              <a:rPr lang="es-CO" sz="2800" b="1" i="1" dirty="0" smtClean="0"/>
            </a:br>
            <a:r>
              <a:rPr lang="es-CO" sz="2800" b="1" i="1" dirty="0" smtClean="0"/>
              <a:t>VIDA ETERNA O MUERTE ETERNA</a:t>
            </a:r>
            <a:r>
              <a:rPr lang="es-CO" sz="3600" b="1" i="1" dirty="0" smtClean="0"/>
              <a:t>.</a:t>
            </a:r>
            <a:endParaRPr lang="es-CO" sz="3600" b="1" i="1" dirty="0"/>
          </a:p>
        </p:txBody>
      </p:sp>
      <p:sp>
        <p:nvSpPr>
          <p:cNvPr id="3" name="Marcador de contenido 2"/>
          <p:cNvSpPr>
            <a:spLocks noGrp="1"/>
          </p:cNvSpPr>
          <p:nvPr>
            <p:ph idx="1"/>
          </p:nvPr>
        </p:nvSpPr>
        <p:spPr>
          <a:xfrm>
            <a:off x="838200" y="4876800"/>
            <a:ext cx="10515600" cy="1855304"/>
          </a:xfrm>
        </p:spPr>
        <p:txBody>
          <a:bodyPr>
            <a:noAutofit/>
          </a:bodyPr>
          <a:lstStyle/>
          <a:p>
            <a:pPr marL="0" indent="0" algn="ctr">
              <a:buNone/>
            </a:pPr>
            <a:r>
              <a:rPr lang="es-CO" sz="2000" dirty="0" smtClean="0"/>
              <a:t>“</a:t>
            </a:r>
            <a:r>
              <a:rPr lang="es-CO" sz="2400" dirty="0" smtClean="0"/>
              <a:t>A </a:t>
            </a:r>
            <a:r>
              <a:rPr lang="es-CO" sz="2400" dirty="0"/>
              <a:t>los cielos y a la tierra llamo por testigos hoy contra vosotros, que os he puesto delante la vida y la muerte, la bendición y la maldición; escoge, pues, la vida, para que vivas tú y tu descendencia; amando a Jehová tu Dios, atendiendo a su voz, y siguiéndole a él; porque él es vida para ti, y prolongación de tus días; a fin de que habites sobre la tierra que juró Jehová a tus padres, Abraham, Isaac y Jacob, que les había de dar”. </a:t>
            </a:r>
            <a:endParaRPr lang="es-CO" sz="2000" dirty="0"/>
          </a:p>
        </p:txBody>
      </p:sp>
      <p:pic>
        <p:nvPicPr>
          <p:cNvPr id="4" name="Imagen 3"/>
          <p:cNvPicPr>
            <a:picLocks noChangeAspect="1"/>
          </p:cNvPicPr>
          <p:nvPr/>
        </p:nvPicPr>
        <p:blipFill>
          <a:blip r:embed="rId2"/>
          <a:stretch>
            <a:fillRect/>
          </a:stretch>
        </p:blipFill>
        <p:spPr>
          <a:xfrm>
            <a:off x="6016487" y="1848473"/>
            <a:ext cx="5337313" cy="3028328"/>
          </a:xfrm>
          <a:prstGeom prst="rect">
            <a:avLst/>
          </a:prstGeom>
        </p:spPr>
      </p:pic>
      <p:pic>
        <p:nvPicPr>
          <p:cNvPr id="5" name="Imagen 4"/>
          <p:cNvPicPr>
            <a:picLocks noChangeAspect="1"/>
          </p:cNvPicPr>
          <p:nvPr/>
        </p:nvPicPr>
        <p:blipFill>
          <a:blip r:embed="rId3"/>
          <a:stretch>
            <a:fillRect/>
          </a:stretch>
        </p:blipFill>
        <p:spPr>
          <a:xfrm>
            <a:off x="838199" y="1829215"/>
            <a:ext cx="4953001" cy="3047585"/>
          </a:xfrm>
          <a:prstGeom prst="rect">
            <a:avLst/>
          </a:prstGeom>
        </p:spPr>
      </p:pic>
    </p:spTree>
    <p:extLst>
      <p:ext uri="{BB962C8B-B14F-4D97-AF65-F5344CB8AC3E}">
        <p14:creationId xmlns:p14="http://schemas.microsoft.com/office/powerpoint/2010/main" val="3746010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821124"/>
          </a:xfrm>
        </p:spPr>
        <p:txBody>
          <a:bodyPr/>
          <a:lstStyle/>
          <a:p>
            <a:pPr algn="ctr"/>
            <a:r>
              <a:rPr lang="es-CO" b="1" i="1" dirty="0" smtClean="0"/>
              <a:t>Conclusión.</a:t>
            </a:r>
            <a:endParaRPr lang="es-CO" b="1" i="1" dirty="0"/>
          </a:p>
        </p:txBody>
      </p:sp>
      <p:sp>
        <p:nvSpPr>
          <p:cNvPr id="3" name="Marcador de contenido 2"/>
          <p:cNvSpPr>
            <a:spLocks noGrp="1"/>
          </p:cNvSpPr>
          <p:nvPr>
            <p:ph idx="1"/>
          </p:nvPr>
        </p:nvSpPr>
        <p:spPr>
          <a:xfrm>
            <a:off x="838200" y="1482812"/>
            <a:ext cx="10515600" cy="5177480"/>
          </a:xfrm>
        </p:spPr>
        <p:txBody>
          <a:bodyPr>
            <a:normAutofit lnSpcReduction="10000"/>
          </a:bodyPr>
          <a:lstStyle/>
          <a:p>
            <a:pPr marL="0" indent="0" algn="ctr">
              <a:buNone/>
            </a:pPr>
            <a:r>
              <a:rPr lang="es-CO" dirty="0" smtClean="0"/>
              <a:t>Amados hermanos y amigos, Dios por su gran amor, nos invita hoy, que aceptemos su llamado al arrepentimiento, ahora que todavía hay tiempo.</a:t>
            </a:r>
          </a:p>
          <a:p>
            <a:pPr marL="0" indent="0" algn="ctr">
              <a:buNone/>
            </a:pPr>
            <a:r>
              <a:rPr lang="es-CO" dirty="0" smtClean="0"/>
              <a:t>No lo dudes más, los 6000 años de pecado pronto se terminaran, y con ellos el tiempo de gracia, y después, por más que llores clamando misericordia, será en vano.</a:t>
            </a:r>
          </a:p>
          <a:p>
            <a:pPr marL="0" indent="0" algn="ctr">
              <a:buNone/>
            </a:pPr>
            <a:r>
              <a:rPr lang="es-CO" dirty="0" smtClean="0"/>
              <a:t>Yo solamente les traigo el mensaje, pero el Autor del mensaje es Dios, y la decisión es tuya.</a:t>
            </a:r>
          </a:p>
          <a:p>
            <a:pPr marL="0" indent="0" algn="ctr">
              <a:buNone/>
            </a:pPr>
            <a:r>
              <a:rPr lang="es-CO" b="1" dirty="0" smtClean="0"/>
              <a:t>DESPIERTEN, LEVÁNTENSE Y PREPÁRENSE.</a:t>
            </a:r>
          </a:p>
          <a:p>
            <a:pPr marL="0" indent="0" algn="ctr">
              <a:buNone/>
            </a:pPr>
            <a:r>
              <a:rPr lang="es-CO" b="1" dirty="0" smtClean="0"/>
              <a:t>LOS 6000 AÑOS DE PECADO SON UNA REALIDAD</a:t>
            </a:r>
            <a:r>
              <a:rPr lang="es-CO" dirty="0" smtClean="0"/>
              <a:t>. </a:t>
            </a:r>
          </a:p>
          <a:p>
            <a:pPr marL="0" indent="0" algn="ctr">
              <a:buNone/>
            </a:pPr>
            <a:r>
              <a:rPr lang="es-CO" dirty="0" smtClean="0"/>
              <a:t>La sierva de Dios los menciona siete veces en el Conflicto de los Siglos, y como usted sabe, el número siete representa “totalidad”, “completo”. </a:t>
            </a:r>
            <a:endParaRPr lang="es-CO" dirty="0"/>
          </a:p>
        </p:txBody>
      </p:sp>
    </p:spTree>
    <p:extLst>
      <p:ext uri="{BB962C8B-B14F-4D97-AF65-F5344CB8AC3E}">
        <p14:creationId xmlns:p14="http://schemas.microsoft.com/office/powerpoint/2010/main" val="29516665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ctr"/>
            <a:r>
              <a:rPr lang="es-CO" sz="3200" b="1" i="1" dirty="0" smtClean="0"/>
              <a:t>Recuerda, Cristo está esperando por ti, si tu le entregas tu vida a Él, esta maravillosa promesa es para ti. </a:t>
            </a:r>
            <a:endParaRPr lang="es-CO" sz="3200" b="1" i="1" dirty="0"/>
          </a:p>
        </p:txBody>
      </p:sp>
      <p:pic>
        <p:nvPicPr>
          <p:cNvPr id="4" name="Imagen 3"/>
          <p:cNvPicPr>
            <a:picLocks noChangeAspect="1"/>
          </p:cNvPicPr>
          <p:nvPr/>
        </p:nvPicPr>
        <p:blipFill>
          <a:blip r:embed="rId2"/>
          <a:stretch>
            <a:fillRect/>
          </a:stretch>
        </p:blipFill>
        <p:spPr>
          <a:xfrm>
            <a:off x="4625007" y="1929228"/>
            <a:ext cx="3326297" cy="3398148"/>
          </a:xfrm>
          <a:prstGeom prst="rect">
            <a:avLst/>
          </a:prstGeom>
        </p:spPr>
      </p:pic>
      <p:sp>
        <p:nvSpPr>
          <p:cNvPr id="5" name="Rectángulo 4"/>
          <p:cNvSpPr/>
          <p:nvPr/>
        </p:nvSpPr>
        <p:spPr>
          <a:xfrm>
            <a:off x="838200" y="5473005"/>
            <a:ext cx="10515600" cy="1384995"/>
          </a:xfrm>
          <a:prstGeom prst="rect">
            <a:avLst/>
          </a:prstGeom>
        </p:spPr>
        <p:txBody>
          <a:bodyPr wrap="square">
            <a:spAutoFit/>
          </a:bodyPr>
          <a:lstStyle/>
          <a:p>
            <a:pPr algn="ctr"/>
            <a:r>
              <a:rPr lang="es-CO" sz="2800" b="1" i="1" dirty="0" smtClean="0"/>
              <a:t>“Enjugará Dios toda lágrima de los ojos de ellos; y ya no habrá muerte, ni habrá más llanto, ni clamor, ni dolor; porque las primeras cosas pasaron”</a:t>
            </a:r>
            <a:endParaRPr lang="es-CO" sz="2800" b="1" i="1" dirty="0"/>
          </a:p>
        </p:txBody>
      </p:sp>
      <p:pic>
        <p:nvPicPr>
          <p:cNvPr id="6" name="Imagen 5"/>
          <p:cNvPicPr>
            <a:picLocks noChangeAspect="1"/>
          </p:cNvPicPr>
          <p:nvPr/>
        </p:nvPicPr>
        <p:blipFill>
          <a:blip r:embed="rId3"/>
          <a:stretch>
            <a:fillRect/>
          </a:stretch>
        </p:blipFill>
        <p:spPr>
          <a:xfrm>
            <a:off x="838201" y="1929228"/>
            <a:ext cx="3618878" cy="3356945"/>
          </a:xfrm>
          <a:prstGeom prst="rect">
            <a:avLst/>
          </a:prstGeom>
        </p:spPr>
      </p:pic>
      <p:pic>
        <p:nvPicPr>
          <p:cNvPr id="7" name="Imagen 6"/>
          <p:cNvPicPr>
            <a:picLocks noChangeAspect="1"/>
          </p:cNvPicPr>
          <p:nvPr/>
        </p:nvPicPr>
        <p:blipFill>
          <a:blip r:embed="rId4"/>
          <a:stretch>
            <a:fillRect/>
          </a:stretch>
        </p:blipFill>
        <p:spPr>
          <a:xfrm>
            <a:off x="8229601" y="1929227"/>
            <a:ext cx="3124200" cy="3356945"/>
          </a:xfrm>
          <a:prstGeom prst="rect">
            <a:avLst/>
          </a:prstGeom>
        </p:spPr>
      </p:pic>
    </p:spTree>
    <p:extLst>
      <p:ext uri="{BB962C8B-B14F-4D97-AF65-F5344CB8AC3E}">
        <p14:creationId xmlns:p14="http://schemas.microsoft.com/office/powerpoint/2010/main" val="5216673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1935</Words>
  <Application>Microsoft Office PowerPoint</Application>
  <PresentationFormat>Panorámica</PresentationFormat>
  <Paragraphs>52</Paragraphs>
  <Slides>11</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11</vt:i4>
      </vt:variant>
    </vt:vector>
  </HeadingPairs>
  <TitlesOfParts>
    <vt:vector size="16" baseType="lpstr">
      <vt:lpstr>Arial</vt:lpstr>
      <vt:lpstr>Calibri</vt:lpstr>
      <vt:lpstr>Calibri Light</vt:lpstr>
      <vt:lpstr>Tema de Office</vt:lpstr>
      <vt:lpstr>1_Tema de Office</vt:lpstr>
      <vt:lpstr>Presentación de PowerPoint</vt:lpstr>
      <vt:lpstr>Presentación de PowerPoint</vt:lpstr>
      <vt:lpstr>Leamos lo que sucederá para que se le ponga fin a los 6000 años de pecado</vt:lpstr>
      <vt:lpstr>El cumplimiento de los 6000 años de pecado, cuyo desenlace será la segunda venida de Cristo, está detalladamente registrado en la Biblia, no se había entendido antes porque era una profecía para ser revelada en los últimos días. (Dan.12:4). “Los entendidos resplandecerán como el resplandor del firmamento; y los que enseñan la justicia a la multitud, como las estrellas a perpetua eternidad. Pero tú, Daniel, cierra las palabras y sella el libro hasta el tiempo del fin. Muchos correrán de aquí para allá, y la ciencia se aumentará”. </vt:lpstr>
      <vt:lpstr>Esto es lo que sucede cuando se cumplan los 6000 años de pecado (Patriarcas y profetas p355.2,3).</vt:lpstr>
      <vt:lpstr>La estrategia de Satanás es cambiar la Santa ley de Dios, porque él sabe que así sí tu perderás, ya que esta es el reflejo del carácter de Dios, y su carácter no cambia. (Ver Mal.3:6; Heb.13:8; Sant.1:17).</vt:lpstr>
      <vt:lpstr>Presentación de PowerPoint</vt:lpstr>
      <vt:lpstr>Presentación de PowerPoint</vt:lpstr>
      <vt:lpstr>RECUERDA: CRISTO TE AMA, POR ESO TE DIO LIBRE ALBEDRÍO, PIÉNSALO BIEN. EL FUTURO DEPENDE DE TI, SOLO TIENES DOS OPCIONES,  VIDA ETERNA O MUERTE ETERNA.</vt:lpstr>
      <vt:lpstr>Conclusión.</vt:lpstr>
      <vt:lpstr>Recuerda, Cristo está esperando por ti, si tu le entregas tu vida a Él, esta maravillosa promesa es para ti.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14</cp:revision>
  <dcterms:created xsi:type="dcterms:W3CDTF">2019-01-22T01:01:47Z</dcterms:created>
  <dcterms:modified xsi:type="dcterms:W3CDTF">2019-01-22T02:25:50Z</dcterms:modified>
</cp:coreProperties>
</file>